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Pretendard Black"/>
      <p:bold r:id="rId30"/>
    </p:embeddedFont>
    <p:embeddedFont>
      <p:font typeface="Gmarket Sans Medium"/>
      <p:regular r:id="rId31"/>
    </p:embeddedFont>
    <p:embeddedFont>
      <p:font typeface="SpoqaHanSans-Bold"/>
      <p:bold r:id="rId32"/>
    </p:embeddedFont>
    <p:embeddedFont>
      <p:font typeface="Pretendard Regular"/>
      <p:regular r:id="rId33"/>
    </p:embeddedFont>
    <p:embeddedFont>
      <p:font typeface="Pretendard Bold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1.fntdata" Type="http://schemas.openxmlformats.org/officeDocument/2006/relationships/font"/><Relationship Id="rId31" Target="fonts/font2.fntdata" Type="http://schemas.openxmlformats.org/officeDocument/2006/relationships/font"/><Relationship Id="rId32" Target="fonts/font3.fntdata" Type="http://schemas.openxmlformats.org/officeDocument/2006/relationships/font"/><Relationship Id="rId33" Target="fonts/font4.fntdata" Type="http://schemas.openxmlformats.org/officeDocument/2006/relationships/font"/><Relationship Id="rId34" Target="fonts/font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Relationship Id="rId5" Target="../media/30699_video_cd25bdb3.9ddbf.mp4" Type="http://schemas.microsoft.com/office/2007/relationships/media"/><Relationship Id="rId6" Target="../media/30699_video_cd25bdb3.9ddbf.mp4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7.png" Type="http://schemas.openxmlformats.org/officeDocument/2006/relationships/image"/><Relationship Id="rId5" Target="../media/30699_video_2067d49.fb1482c.mp4" Type="http://schemas.microsoft.com/office/2007/relationships/media"/><Relationship Id="rId6" Target="../media/30699_video_2067d49.fb1482c.mp4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8.png" Type="http://schemas.openxmlformats.org/officeDocument/2006/relationships/image"/><Relationship Id="rId5" Target="../media/30699_video_76523613.9deb18.mp4" Type="http://schemas.microsoft.com/office/2007/relationships/media"/><Relationship Id="rId6" Target="../media/30699_video_76523613.9deb18.mp4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9.png" Type="http://schemas.openxmlformats.org/officeDocument/2006/relationships/image"/><Relationship Id="rId5" Target="../media/30699_video_368442e4.52c95e.mp4" Type="http://schemas.microsoft.com/office/2007/relationships/media"/><Relationship Id="rId6" Target="../media/30699_video_368442e4.52c95e.mp4" Type="http://schemas.openxmlformats.org/officeDocument/2006/relationships/video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Relationship Id="rId5" Target="../media/30699_video_3c0e547f.d7808c.mp4" Type="http://schemas.microsoft.com/office/2007/relationships/media"/><Relationship Id="rId6" Target="../media/30699_video_3c0e547f.d7808c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5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667500"/>
            <a:ext cx="18351500" cy="3619500"/>
          </a:xfrm>
          <a:prstGeom prst="rect">
            <a:avLst/>
          </a:prstGeom>
          <a:effectLst>
            <a:outerShdw dir="17940000" dist="222622" blurRad="782027">
              <a:srgbClr val="343434">
                <a:alpha val="18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768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8585200"/>
            <a:ext cx="166624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191500" y="4508500"/>
            <a:ext cx="9093200" cy="5473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00100" y="1511300"/>
            <a:ext cx="3784600" cy="2616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524000" y="1346200"/>
            <a:ext cx="10007600" cy="2971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9000" b="false" i="false" u="none" strike="noStrike">
                <a:solidFill>
                  <a:srgbClr val="343434"/>
                </a:solidFill>
                <a:ea typeface="Pretendard Black"/>
              </a:rPr>
              <a:t>편의점</a:t>
            </a:r>
            <a:r>
              <a:rPr lang="en-US" sz="9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343434"/>
                </a:solidFill>
                <a:ea typeface="Pretendard Black"/>
              </a:rPr>
              <a:t>관리</a:t>
            </a:r>
            <a:r>
              <a:rPr lang="en-US" sz="9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343434"/>
                </a:solidFill>
                <a:ea typeface="Pretendard Black"/>
              </a:rPr>
              <a:t>소프트웨어</a:t>
            </a:r>
            <a:r>
              <a:rPr lang="en-US" sz="9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343434"/>
                </a:solidFill>
                <a:ea typeface="Pretendard Black"/>
              </a:rPr>
              <a:t>개발</a:t>
            </a:r>
            <a:r>
              <a:rPr lang="en-US" sz="9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343434"/>
                </a:solidFill>
                <a:ea typeface="Pretendard Black"/>
              </a:rPr>
              <a:t>프로젝트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4000" y="4660900"/>
            <a:ext cx="6718300" cy="863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콘솔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기반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시스템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구현을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통한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효율적인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편의점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운영</a:t>
            </a:r>
            <a:r>
              <a:rPr lang="en-US" sz="24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2400" b="false" i="false" u="none" strike="noStrike" spc="-100">
                <a:solidFill>
                  <a:srgbClr val="5054FF"/>
                </a:solidFill>
                <a:ea typeface="Gmarket Sans Medium"/>
              </a:rPr>
              <a:t>솔루션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6700" y="1600200"/>
            <a:ext cx="15430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편의점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관리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시스템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클래스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구조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설명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" y="3721100"/>
            <a:ext cx="6172200" cy="4356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712200" y="3606800"/>
            <a:ext cx="8255000" cy="4127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1.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직원</a:t>
            </a: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관련</a:t>
            </a: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기능</a:t>
            </a: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클래스</a:t>
            </a:r>
          </a:p>
          <a:p>
            <a:pPr algn="l" lvl="0">
              <a:lnSpc>
                <a:spcPct val="112050"/>
              </a:lnSpc>
            </a:pP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2.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메인</a:t>
            </a: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실행부</a:t>
            </a: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클래스</a:t>
            </a:r>
          </a:p>
          <a:p>
            <a:pPr algn="l" lvl="0">
              <a:lnSpc>
                <a:spcPct val="112050"/>
              </a:lnSpc>
            </a:pP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3.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결제</a:t>
            </a: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기능</a:t>
            </a: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클래스</a:t>
            </a:r>
          </a:p>
          <a:p>
            <a:pPr algn="l" lvl="0">
              <a:lnSpc>
                <a:spcPct val="112050"/>
              </a:lnSpc>
            </a:pP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4.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상품</a:t>
            </a: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관련</a:t>
            </a: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기능</a:t>
            </a:r>
            <a:r>
              <a:rPr lang="en-US" sz="60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6000" b="false" i="false" u="none" strike="noStrike">
                <a:solidFill>
                  <a:srgbClr val="5054FF"/>
                </a:solidFill>
                <a:ea typeface="Pretendard Bold"/>
              </a:rPr>
              <a:t>클래스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6700" y="1600200"/>
            <a:ext cx="15430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메서드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기능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구현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24300" y="2806700"/>
            <a:ext cx="4152900" cy="6159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98900" y="4102100"/>
            <a:ext cx="4216400" cy="2349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제품명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제조사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유통기한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가격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수량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 19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여부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product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에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입력한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데이터가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insert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됨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- 19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항목은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Y/N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체크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최소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10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입력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27500" y="3238500"/>
            <a:ext cx="3683000" cy="622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제품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입력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10800" y="2806700"/>
            <a:ext cx="4152900" cy="6159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325100" y="4165600"/>
            <a:ext cx="3924300" cy="430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고객이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제품을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→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가격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합산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→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결제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수단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선택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카드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/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현금에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따라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방식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결제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내역은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PAYMENT </a:t>
            </a:r>
          </a:p>
          <a:p>
            <a:pPr algn="ctr" lvl="0">
              <a:lnSpc>
                <a:spcPct val="116199"/>
              </a:lnSpc>
            </a:pP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테이블에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자동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저장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- 19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포함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성인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인증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확인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절차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있음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결제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완료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후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상품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재고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차감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잔고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갱신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처리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유통기한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지난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구매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경고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메시지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출력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52100" y="3263900"/>
            <a:ext cx="3683000" cy="622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계산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시스템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95300"/>
            <a:ext cx="37846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4000" y="2819400"/>
            <a:ext cx="8509000" cy="6426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제품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입력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-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사용자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입력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단계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1300" y="3784600"/>
            <a:ext cx="6819900" cy="447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기능은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데이터베이스와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연결하기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Connection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받기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Scanner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사용합니다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b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</a:b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사용자에게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제품명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제조사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유통기한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가격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수량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, 19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여부를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지역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변수에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입력받습니다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95300"/>
            <a:ext cx="37846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771900"/>
            <a:ext cx="8610600" cy="4241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제품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입력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-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유효성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검사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단계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1300" y="3784600"/>
            <a:ext cx="6819900" cy="203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유통기한은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문자열로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입력받기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날짜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형식이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맞는지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검사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오늘보다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날짜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이전이면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등록을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막는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95300"/>
            <a:ext cx="37846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2794000"/>
            <a:ext cx="8318500" cy="6477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제품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입력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-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데이터베이스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저장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1300" y="3784600"/>
            <a:ext cx="6819900" cy="4991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SQL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구문은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가독성을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높이기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위해서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StringBuilder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줄로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작성했습니다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b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</a:b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입력받은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값들은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PreparedStatement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?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자리에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순서대로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바인딩됩니다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b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</a:b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executeUpdate()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실행하면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실제로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DB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저장되며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try - catch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오류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했습니다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95300"/>
            <a:ext cx="37846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04900" y="3962400"/>
            <a:ext cx="6807200" cy="4025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61400" y="5143500"/>
            <a:ext cx="952500" cy="952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82300" y="3962400"/>
            <a:ext cx="6121400" cy="4025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제품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입력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  -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결과값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95300"/>
            <a:ext cx="37846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2921000"/>
            <a:ext cx="8039100" cy="6451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계산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-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상품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목록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호출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1300" y="3784600"/>
            <a:ext cx="6819900" cy="5537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목록을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불러오기위해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connection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객채를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scanner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객채를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받을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있도록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합니다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조회된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저장하기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리스트를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새로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생성합니다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SQL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문을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실행해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상품정보를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가져와서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리스트에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추가합니다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상품명을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출력하면서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재고도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보여줍니다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EX)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신라면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: 8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</a:p>
          <a:p>
            <a:pPr algn="l" lvl="1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95300"/>
            <a:ext cx="37846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619500"/>
            <a:ext cx="8699500" cy="538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계산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-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상품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선택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받기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1300" y="3784600"/>
            <a:ext cx="6819900" cy="354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사용자에게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상품명을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.(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쉼표로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여러개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가능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b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</a:b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일치하는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상품을찾아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selectList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추가</a:t>
            </a:r>
            <a:b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</a:b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존재하지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않는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예외처리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95300"/>
            <a:ext cx="37846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378200"/>
            <a:ext cx="8674100" cy="5397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계산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-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유통기한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19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금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상품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여부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1300" y="3784600"/>
            <a:ext cx="6819900" cy="4508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오늘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날짜와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비교하여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유통기한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지난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찾음</a:t>
            </a:r>
            <a:b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</a:b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선택된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isAdultOnly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true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항목이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  <a:b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</a:b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있다면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나이를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20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이상인지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판단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95300"/>
            <a:ext cx="37846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098800"/>
            <a:ext cx="8521700" cy="6096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계산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-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구매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수량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입력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1300" y="3784600"/>
            <a:ext cx="6819900" cy="3543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남은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몇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건지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물어봄</a:t>
            </a:r>
            <a:b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</a:b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재고보다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수량은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없음</a:t>
            </a:r>
            <a:b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</a:b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결제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금액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5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66750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82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84300" y="1397000"/>
            <a:ext cx="15671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목차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>
            <a:off x="2362200" y="3022600"/>
            <a:ext cx="2159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895600" y="2781300"/>
            <a:ext cx="5880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프로젝트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4000" y="2755900"/>
            <a:ext cx="609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SpoqaHanSans-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95600" y="3441700"/>
            <a:ext cx="5867400" cy="35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목표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기대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효과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>
            <a:off x="10375900" y="3022600"/>
            <a:ext cx="215900" cy="25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909300" y="2781300"/>
            <a:ext cx="5880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핵심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기능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구현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설명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37700" y="2755900"/>
            <a:ext cx="609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SpoqaHanSans-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09300" y="3441700"/>
            <a:ext cx="5867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물품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입력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물품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계산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>
            <a:off x="2362200" y="5232400"/>
            <a:ext cx="215900" cy="2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895600" y="4991100"/>
            <a:ext cx="5880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시스템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설계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7500" y="4978400"/>
            <a:ext cx="495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SpoqaHanSans-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95600" y="5651500"/>
            <a:ext cx="58674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전체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시스템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구조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설계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데이터베이스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설계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사용자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인터페이스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설계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>
            <a:off x="10375900" y="5232400"/>
            <a:ext cx="215900" cy="254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909300" y="4991100"/>
            <a:ext cx="5880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향후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보완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계획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및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느낀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점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37700" y="4978400"/>
            <a:ext cx="6096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SpoqaHanSans-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909300" y="5651500"/>
            <a:ext cx="58674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입출력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방식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파일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시스템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활용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백업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복구</a:t>
            </a:r>
            <a:r>
              <a:rPr lang="en-US" sz="2000" b="false" i="false" u="none" strike="noStrike">
                <a:solidFill>
                  <a:srgbClr val="343434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343434">
                    <a:alpha val="70196"/>
                  </a:srgbClr>
                </a:solidFill>
                <a:ea typeface="Pretendard Regular"/>
              </a:rPr>
              <a:t>방안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-5400000">
            <a:off x="2362200" y="7378700"/>
            <a:ext cx="215900" cy="25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2895600" y="7150100"/>
            <a:ext cx="5880100" cy="4445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요구사항에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맞는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동영상</a:t>
            </a:r>
            <a:r>
              <a:rPr lang="en-US" sz="2500" b="false" i="false" u="none" strike="noStrike" spc="-100">
                <a:solidFill>
                  <a:srgbClr val="343434"/>
                </a:solidFill>
                <a:latin typeface="SpoqaHanSans-Bold"/>
              </a:rPr>
              <a:t> </a:t>
            </a:r>
            <a:r>
              <a:rPr lang="ko-KR" sz="2500" b="false" i="false" u="none" strike="noStrike" spc="-100">
                <a:solidFill>
                  <a:srgbClr val="343434"/>
                </a:solidFill>
                <a:ea typeface="SpoqaHanSans-Bold"/>
              </a:rPr>
              <a:t>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87500" y="7112000"/>
            <a:ext cx="4953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en-US" sz="2900" b="false" i="false" u="none" strike="noStrike" spc="-100">
                <a:solidFill>
                  <a:srgbClr val="5054FF"/>
                </a:solidFill>
                <a:latin typeface="SpoqaHanSans-Bold"/>
              </a:rPr>
              <a:t>03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95300"/>
            <a:ext cx="37846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162300"/>
            <a:ext cx="8483600" cy="5905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계산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-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결제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수단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선택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1300" y="3784600"/>
            <a:ext cx="6819900" cy="402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사용자에게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결제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수단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현금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받음</a:t>
            </a:r>
            <a:b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</a:b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현금이면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지불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금액도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입력받아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거스름돈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계산</a:t>
            </a:r>
            <a:b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</a:b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카드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현금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결제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취소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31800" y="495300"/>
            <a:ext cx="3784600" cy="2616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36700" y="3289300"/>
            <a:ext cx="8534400" cy="5816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계산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-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잔액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업데이트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및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재고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차감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1300" y="3784600"/>
            <a:ext cx="6819900" cy="199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구매한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결제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금액만큼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잔고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결제한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상품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각각에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구매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수량만큼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재고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33500" y="4102100"/>
            <a:ext cx="6629400" cy="412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28300" y="2349500"/>
            <a:ext cx="5600700" cy="285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528300" y="5473700"/>
            <a:ext cx="4775200" cy="3619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661400" y="5143500"/>
            <a:ext cx="952500" cy="952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36700" y="1600200"/>
            <a:ext cx="117983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계산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-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콘솔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실행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결과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5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66750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7683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2800" y="8585200"/>
            <a:ext cx="16662400" cy="82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395200" y="533400"/>
            <a:ext cx="5080000" cy="32131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524000" y="1981200"/>
            <a:ext cx="11188700" cy="1244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343434"/>
                </a:solidFill>
                <a:ea typeface="Pretendard Black"/>
              </a:rPr>
              <a:t>기능</a:t>
            </a:r>
            <a:r>
              <a:rPr lang="en-US" sz="7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343434"/>
                </a:solidFill>
                <a:ea typeface="Pretendard Black"/>
              </a:rPr>
              <a:t>확장을</a:t>
            </a:r>
            <a:r>
              <a:rPr lang="en-US" sz="7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343434"/>
                </a:solidFill>
                <a:ea typeface="Pretendard Black"/>
              </a:rPr>
              <a:t>위한</a:t>
            </a:r>
            <a:r>
              <a:rPr lang="en-US" sz="7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343434"/>
                </a:solidFill>
                <a:ea typeface="Pretendard Black"/>
              </a:rPr>
              <a:t>개발</a:t>
            </a:r>
            <a:r>
              <a:rPr lang="en-US" sz="7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343434"/>
                </a:solidFill>
                <a:ea typeface="Pretendard Black"/>
              </a:rPr>
              <a:t>아이디어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4000" y="4495800"/>
            <a:ext cx="15062200" cy="3111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유통기한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임박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상품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자동경고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- 3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일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이하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남은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제품은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별도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표시</a:t>
            </a:r>
          </a:p>
          <a:p>
            <a:pPr algn="l" lvl="0" indent="-342900" marL="342900">
              <a:lnSpc>
                <a:spcPct val="132800"/>
              </a:lnSpc>
              <a:buAutoNum type="arabicPeriod" startAt="1"/>
            </a:pP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반품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및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환불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처리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기능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-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결재한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상품을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일정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시간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내에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반품하고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환불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금액을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잔고에서</a:t>
            </a:r>
            <a:r>
              <a:rPr lang="en-US" sz="3000" b="false" i="false" u="none" strike="noStrike" spc="-100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 spc="-100">
                <a:solidFill>
                  <a:srgbClr val="5054FF"/>
                </a:solidFill>
                <a:ea typeface="Gmarket Sans Medium"/>
              </a:rPr>
              <a:t>차감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5054FF"/>
                </a:solidFill>
                <a:latin typeface="Gmarket Sans Medium"/>
              </a:rPr>
              <a:t>3. </a:t>
            </a:r>
            <a:r>
              <a:rPr lang="ko-KR" sz="3000" b="false" i="false" u="none" strike="noStrike">
                <a:solidFill>
                  <a:srgbClr val="5054FF"/>
                </a:solidFill>
                <a:ea typeface="Gmarket Sans Medium"/>
              </a:rPr>
              <a:t>고객</a:t>
            </a:r>
            <a:r>
              <a:rPr lang="en-US" sz="30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5054FF"/>
                </a:solidFill>
                <a:ea typeface="Gmarket Sans Medium"/>
              </a:rPr>
              <a:t>영수증</a:t>
            </a:r>
            <a:r>
              <a:rPr lang="en-US" sz="30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5054FF"/>
                </a:solidFill>
                <a:ea typeface="Gmarket Sans Medium"/>
              </a:rPr>
              <a:t>출력</a:t>
            </a:r>
            <a:r>
              <a:rPr lang="en-US" sz="30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5054FF"/>
                </a:solidFill>
                <a:ea typeface="Gmarket Sans Medium"/>
              </a:rPr>
              <a:t>기능</a:t>
            </a:r>
            <a:r>
              <a:rPr lang="en-US" sz="3000" b="false" i="false" u="none" strike="noStrike">
                <a:solidFill>
                  <a:srgbClr val="5054FF"/>
                </a:solidFill>
                <a:latin typeface="Gmarket Sans Medium"/>
              </a:rPr>
              <a:t> - </a:t>
            </a:r>
            <a:r>
              <a:rPr lang="ko-KR" sz="3000" b="false" i="false" u="none" strike="noStrike">
                <a:solidFill>
                  <a:srgbClr val="5054FF"/>
                </a:solidFill>
                <a:ea typeface="Gmarket Sans Medium"/>
              </a:rPr>
              <a:t>구매</a:t>
            </a:r>
            <a:r>
              <a:rPr lang="en-US" sz="30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5054FF"/>
                </a:solidFill>
                <a:ea typeface="Gmarket Sans Medium"/>
              </a:rPr>
              <a:t>내역을</a:t>
            </a:r>
            <a:r>
              <a:rPr lang="en-US" sz="30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5054FF"/>
                </a:solidFill>
                <a:ea typeface="Gmarket Sans Medium"/>
              </a:rPr>
              <a:t>형식화해서</a:t>
            </a:r>
            <a:r>
              <a:rPr lang="en-US" sz="30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5054FF"/>
                </a:solidFill>
                <a:ea typeface="Gmarket Sans Medium"/>
              </a:rPr>
              <a:t>콘솔에</a:t>
            </a:r>
            <a:r>
              <a:rPr lang="en-US" sz="3000" b="false" i="false" u="none" strike="noStrike">
                <a:solidFill>
                  <a:srgbClr val="5054FF"/>
                </a:solidFill>
                <a:latin typeface="Gmarket Sans Medium"/>
              </a:rPr>
              <a:t> </a:t>
            </a:r>
            <a:r>
              <a:rPr lang="ko-KR" sz="3000" b="false" i="false" u="none" strike="noStrike">
                <a:solidFill>
                  <a:srgbClr val="5054FF"/>
                </a:solidFill>
                <a:ea typeface="Gmarket Sans Medium"/>
              </a:rPr>
              <a:t>출력</a:t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5054FF"/>
                </a:solidFill>
                <a:latin typeface="Gmarket Sans Medium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3000" b="false" i="false" u="none" strike="noStrike">
                <a:solidFill>
                  <a:srgbClr val="5054FF"/>
                </a:solidFill>
                <a:latin typeface="Gmarket Sans Medium"/>
              </a:rPr>
              <a:t/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54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666750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82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17200" y="4089400"/>
            <a:ext cx="7340600" cy="4635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84300" y="4229100"/>
            <a:ext cx="8877300" cy="416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이번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프로젝트를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진행하면서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강사님이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알려주신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코드를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하나하나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따라하며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구조를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이해하고</a:t>
            </a:r>
          </a:p>
          <a:p>
            <a:pPr algn="l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직접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머릿속으로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흐름을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떠올리면서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구현해보는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경험이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새로웠습니다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처음엔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막막했지만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천천히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단계를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나눠서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접근하니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생각보다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잘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동작하는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게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신기했고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2800"/>
              </a:lnSpc>
            </a:pP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이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과정을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통해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실제로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실력이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많이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향상되었다고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 </a:t>
            </a:r>
            <a:r>
              <a:rPr lang="ko-KR" sz="2600" b="true" i="false" u="none" strike="noStrike">
                <a:solidFill>
                  <a:srgbClr val="000000">
                    <a:alpha val="70196"/>
                  </a:srgbClr>
                </a:solidFill>
                <a:ea typeface="Pretendard Regular"/>
              </a:rPr>
              <a:t>느꼈습니다</a:t>
            </a:r>
            <a:r>
              <a:rPr lang="en-US" sz="2600" b="true" i="false" u="none" strike="noStrike">
                <a:solidFill>
                  <a:srgbClr val="000000">
                    <a:alpha val="70196"/>
                  </a:srgbClr>
                </a:solidFill>
                <a:latin typeface="Pretendard Regular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6400" y="2032000"/>
            <a:ext cx="15671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느낀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점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 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8800" y="787400"/>
            <a:ext cx="16662400" cy="834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75400" y="3898900"/>
            <a:ext cx="5537200" cy="3022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36700" y="1600200"/>
            <a:ext cx="111760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프로젝트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개요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194800" y="5702300"/>
            <a:ext cx="5537200" cy="2425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423400" y="3949700"/>
            <a:ext cx="5130800" cy="195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빠른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결과보다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이해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중심으로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천천히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기능의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구조와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흐름을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직접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설계하고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콘솔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개발을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통해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Java, DB, 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구조에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대한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   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이해도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향상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43434">
                    <a:alpha val="80000"/>
                  </a:srgbClr>
                </a:solidFill>
                <a:latin typeface="Pretendard Regular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5300" y="3213100"/>
            <a:ext cx="51435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700" b="false" i="false" u="none" strike="noStrike" spc="-100">
                <a:solidFill>
                  <a:srgbClr val="5054FF"/>
                </a:solidFill>
                <a:ea typeface="Pretendard Bold"/>
              </a:rPr>
              <a:t>프로젝트</a:t>
            </a:r>
            <a:r>
              <a:rPr lang="en-US" sz="27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700" b="false" i="false" u="none" strike="noStrike" spc="-100">
                <a:solidFill>
                  <a:srgbClr val="5054FF"/>
                </a:solidFill>
                <a:ea typeface="Pretendard Bold"/>
              </a:rPr>
              <a:t>목표</a:t>
            </a:r>
            <a:r>
              <a:rPr lang="en-US" sz="27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700" b="false" i="false" u="none" strike="noStrike" spc="-100">
                <a:solidFill>
                  <a:srgbClr val="5054FF"/>
                </a:solidFill>
                <a:ea typeface="Pretendard Bold"/>
              </a:rPr>
              <a:t>및</a:t>
            </a:r>
            <a:r>
              <a:rPr lang="en-US" sz="27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700" b="false" i="false" u="none" strike="noStrike" spc="-100">
                <a:solidFill>
                  <a:srgbClr val="5054FF"/>
                </a:solidFill>
                <a:ea typeface="Pretendard Bold"/>
              </a:rPr>
              <a:t>기대</a:t>
            </a:r>
            <a:r>
              <a:rPr lang="en-US" sz="27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700" b="false" i="false" u="none" strike="noStrike" spc="-100">
                <a:solidFill>
                  <a:srgbClr val="5054FF"/>
                </a:solidFill>
                <a:ea typeface="Pretendard Bold"/>
              </a:rPr>
              <a:t>효과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01900" y="2679700"/>
            <a:ext cx="5537200" cy="3022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501900" y="5702300"/>
            <a:ext cx="5537200" cy="2425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730500" y="3949700"/>
            <a:ext cx="51308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전체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기능을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요구사항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문서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기준으로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 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입력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재고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확인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물품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입고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계산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검색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예외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처리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반영</a:t>
            </a:r>
          </a:p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343434">
                    <a:alpha val="80000"/>
                  </a:srgbClr>
                </a:solidFill>
                <a:latin typeface="Pretendard Regular"/>
              </a:rPr>
              <a:t/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705100" y="3213100"/>
            <a:ext cx="51435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700" b="false" i="false" u="none" strike="noStrike" spc="-100">
                <a:solidFill>
                  <a:srgbClr val="5054FF"/>
                </a:solidFill>
                <a:ea typeface="Pretendard Bold"/>
              </a:rPr>
              <a:t>요구사항에</a:t>
            </a:r>
            <a:r>
              <a:rPr lang="en-US" sz="27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700" b="false" i="false" u="none" strike="noStrike" spc="-100">
                <a:solidFill>
                  <a:srgbClr val="5054FF"/>
                </a:solidFill>
                <a:ea typeface="Pretendard Bold"/>
              </a:rPr>
              <a:t>맞춘</a:t>
            </a:r>
            <a:r>
              <a:rPr lang="en-US" sz="27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700" b="false" i="false" u="none" strike="noStrike" spc="-100">
                <a:solidFill>
                  <a:srgbClr val="5054FF"/>
                </a:solidFill>
                <a:ea typeface="Pretendard Bold"/>
              </a:rPr>
              <a:t>철저한</a:t>
            </a:r>
            <a:r>
              <a:rPr lang="en-US" sz="27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700" b="false" i="false" u="none" strike="noStrike" spc="-100">
                <a:solidFill>
                  <a:srgbClr val="5054FF"/>
                </a:solidFill>
                <a:ea typeface="Pretendard Bold"/>
              </a:rPr>
              <a:t>개발</a:t>
            </a:r>
            <a:r>
              <a:rPr lang="en-US" sz="2700" b="false" i="false" u="none" strike="noStrike" spc="-100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700" b="false" i="false" u="none" strike="noStrike" spc="-100">
                <a:solidFill>
                  <a:srgbClr val="5054FF"/>
                </a:solidFill>
                <a:ea typeface="Pretendard Bold"/>
              </a:rPr>
              <a:t>완성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6700" y="1600200"/>
            <a:ext cx="15430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시스템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</a:t>
            </a: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설계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21000" y="3187700"/>
            <a:ext cx="4152900" cy="6159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175000" y="4483100"/>
            <a:ext cx="3644900" cy="3124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콘솔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기반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흐름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입력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확인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입고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계산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매출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확인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종료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종료시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일당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계산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각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기능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독립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구현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재사용성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고려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로직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분리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75000" y="3873500"/>
            <a:ext cx="3644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전체</a:t>
            </a:r>
            <a:r>
              <a:rPr lang="en-US" sz="24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시스템</a:t>
            </a:r>
            <a:r>
              <a:rPr lang="en-US" sz="24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구조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073900" y="3187700"/>
            <a:ext cx="4152900" cy="6159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14100" y="3187700"/>
            <a:ext cx="4152900" cy="6159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327900" y="4483100"/>
            <a:ext cx="3644900" cy="156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직원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테이블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제품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테이블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결제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테이블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잔고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테이블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15200" y="3873500"/>
            <a:ext cx="3644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데이터베이스</a:t>
            </a:r>
            <a:r>
              <a:rPr lang="en-US" sz="24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설계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68100" y="4483100"/>
            <a:ext cx="36449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콘솔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출력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메뉴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숫자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선택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방식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유효하지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않은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입력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오류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유통기한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- 19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여부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거스름돈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계산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등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안내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종료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2200" b="false" i="false" u="none" strike="noStrike" spc="-100">
                <a:solidFill>
                  <a:srgbClr val="343434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343434">
                    <a:alpha val="80000"/>
                  </a:srgbClr>
                </a:solidFill>
                <a:ea typeface="Pretendard Regular"/>
              </a:rPr>
              <a:t>인사말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68100" y="3873500"/>
            <a:ext cx="36449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12050"/>
              </a:lnSpc>
            </a:pP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사용자</a:t>
            </a:r>
            <a:r>
              <a:rPr lang="en-US" sz="24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인터페이스</a:t>
            </a:r>
            <a:r>
              <a:rPr lang="en-US" sz="24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5054FF"/>
                </a:solidFill>
                <a:ea typeface="Pretendard Bold"/>
              </a:rPr>
              <a:t>설계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trim st="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0">
            <a:off x="6642100" y="3111500"/>
            <a:ext cx="10642600" cy="5765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36700" y="1600200"/>
            <a:ext cx="15430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요구사항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1,2,3,4,5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700" y="3860800"/>
            <a:ext cx="5664200" cy="25400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시작시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로그인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창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아이디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,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패스워드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입력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개인정보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표시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로그인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후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날짜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,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시간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저장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trim st="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0">
            <a:off x="5524500" y="2882900"/>
            <a:ext cx="11531600" cy="6248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36700" y="1600200"/>
            <a:ext cx="15430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요구사항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8,9,10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700" y="3263900"/>
            <a:ext cx="5664200" cy="3136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제품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입력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메뉴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제품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입력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제품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10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개</a:t>
            </a:r>
          </a:p>
          <a:p>
            <a:pPr algn="l" lvl="1">
              <a:lnSpc>
                <a:spcPct val="112050"/>
              </a:lnSpc>
            </a:pP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trim st="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0">
            <a:off x="5562600" y="3086100"/>
            <a:ext cx="10998200" cy="5956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36700" y="1600200"/>
            <a:ext cx="15430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요구사항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13,14,15,16,17,18,19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4900" y="2984500"/>
            <a:ext cx="5664200" cy="3136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제품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확인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메뉴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*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통해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보여줌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제품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입고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메뉴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랜덤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물품</a:t>
            </a: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3500" b="false" i="false" u="none" strike="noStrike">
                <a:solidFill>
                  <a:srgbClr val="5054FF"/>
                </a:solidFill>
                <a:ea typeface="Pretendard Bold"/>
              </a:rPr>
              <a:t>도착</a:t>
            </a:r>
          </a:p>
          <a:p>
            <a:pPr algn="l" lvl="0">
              <a:lnSpc>
                <a:spcPct val="112050"/>
              </a:lnSpc>
            </a:pPr>
            <a:r>
              <a:rPr lang="en-US" sz="3500" b="false" i="false" u="none" strike="noStrike">
                <a:solidFill>
                  <a:srgbClr val="5054FF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trim st="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0">
            <a:off x="6070600" y="3213100"/>
            <a:ext cx="10934700" cy="5918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85900" y="1587500"/>
            <a:ext cx="15430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요구사항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19,20,21,22,23,25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700" y="3314700"/>
            <a:ext cx="4648200" cy="3581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계산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메뉴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구성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제품을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구매하는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것처럼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구성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19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금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물품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확인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현금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제출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거스름돈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계산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재고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,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잔고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업데이트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유통기한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지난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제품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확인</a:t>
            </a:r>
          </a:p>
          <a:p>
            <a:pPr algn="l" lvl="0">
              <a:lnSpc>
                <a:spcPct val="112050"/>
              </a:lnSpc>
            </a:pP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351500" cy="3619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1028700"/>
            <a:ext cx="16662400" cy="8343900"/>
          </a:xfrm>
          <a:prstGeom prst="rect">
            <a:avLst/>
          </a:prstGeom>
        </p:spPr>
      </p:pic>
      <p:pic>
        <p:nvPicPr>
          <p:cNvPr name="Picture 4" id="4">
            <a:hlinkClick r:id=""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trim st="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 rot="0">
            <a:off x="6083300" y="3060700"/>
            <a:ext cx="10553700" cy="5715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485900" y="1587500"/>
            <a:ext cx="154305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343434"/>
                </a:solidFill>
                <a:ea typeface="Pretendard Black"/>
              </a:rPr>
              <a:t>요구사항</a:t>
            </a:r>
            <a:r>
              <a:rPr lang="en-US" sz="6000" b="false" i="false" u="none" strike="noStrike">
                <a:solidFill>
                  <a:srgbClr val="343434"/>
                </a:solidFill>
                <a:latin typeface="Pretendard Black"/>
              </a:rPr>
              <a:t> 26, 27, 28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2200" y="3009900"/>
            <a:ext cx="4648200" cy="302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제품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찾는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메뉴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원하는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날짜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매출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정보</a:t>
            </a:r>
          </a:p>
          <a:p>
            <a:pPr algn="l" lvl="0" indent="-342900" marL="342900">
              <a:lnSpc>
                <a:spcPct val="112050"/>
              </a:lnSpc>
              <a:buAutoNum type="arabicPeriod" startAt="1"/>
            </a:pP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종료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후</a:t>
            </a: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> </a:t>
            </a:r>
            <a:r>
              <a:rPr lang="ko-KR" sz="2900" b="false" i="false" u="none" strike="noStrike">
                <a:solidFill>
                  <a:srgbClr val="5054FF"/>
                </a:solidFill>
                <a:ea typeface="Pretendard Bold"/>
              </a:rPr>
              <a:t>인사말</a:t>
            </a:r>
          </a:p>
          <a:p>
            <a:pPr algn="l" lvl="0">
              <a:lnSpc>
                <a:spcPct val="112050"/>
              </a:lnSpc>
            </a:pP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900" b="false" i="false" u="none" strike="noStrike">
                <a:solidFill>
                  <a:srgbClr val="5054FF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